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79" r:id="rId5"/>
    <p:sldId id="280" r:id="rId6"/>
    <p:sldId id="283" r:id="rId7"/>
    <p:sldId id="284" r:id="rId8"/>
    <p:sldId id="285" r:id="rId9"/>
    <p:sldId id="286" r:id="rId10"/>
    <p:sldId id="287" r:id="rId11"/>
    <p:sldId id="288" r:id="rId12"/>
    <p:sldId id="289" r:id="rId13"/>
    <p:sldId id="290" r:id="rId14"/>
    <p:sldId id="291" r:id="rId15"/>
    <p:sldId id="292" r:id="rId16"/>
    <p:sldId id="29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20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41" autoAdjust="0"/>
    <p:restoredTop sz="94619" autoAdjust="0"/>
  </p:normalViewPr>
  <p:slideViewPr>
    <p:cSldViewPr snapToGrid="0">
      <p:cViewPr varScale="1">
        <p:scale>
          <a:sx n="88" d="100"/>
          <a:sy n="88" d="100"/>
        </p:scale>
        <p:origin x="360" y="48"/>
      </p:cViewPr>
      <p:guideLst>
        <p:guide pos="420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1/10/2023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2B2D6DE-C9B5-4678-91EF-77E85F2350DA}"/>
              </a:ext>
              <a:ext uri="{C183D7F6-B498-43B3-948B-1728B52AA6E4}">
                <adec:decorative xmlns=""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24969" r="-1" b="24968"/>
          <a:stretch/>
        </p:blipFill>
        <p:spPr>
          <a:xfrm>
            <a:off x="0" y="-22431"/>
            <a:ext cx="12192000" cy="6857990"/>
          </a:xfrm>
          <a:prstGeom prst="rect">
            <a:avLst/>
          </a:prstGeom>
        </p:spPr>
      </p:pic>
      <p:sp useBgFill="1">
        <p:nvSpPr>
          <p:cNvPr id="29" name="Freeform 5">
            <a:extLst>
              <a:ext uri="{FF2B5EF4-FFF2-40B4-BE49-F238E27FC236}">
                <a16:creationId xmlns="" xmlns:a16="http://schemas.microsoft.com/office/drawing/2014/main" id="{37D54B6C-87D0-4C03-8335-3955179D2B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Subtitle 2">
            <a:extLst>
              <a:ext uri="{FF2B5EF4-FFF2-40B4-BE49-F238E27FC236}">
                <a16:creationId xmlns="" xmlns:a16="http://schemas.microsoft.com/office/drawing/2014/main" id="{A51D736A-1EFB-46BD-8722-6B67F5AD461C}"/>
              </a:ext>
            </a:extLst>
          </p:cNvPr>
          <p:cNvSpPr txBox="1">
            <a:spLocks/>
          </p:cNvSpPr>
          <p:nvPr/>
        </p:nvSpPr>
        <p:spPr>
          <a:xfrm>
            <a:off x="7856690" y="1000664"/>
            <a:ext cx="3485072" cy="512659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a:lnSpc>
                <a:spcPct val="115000"/>
              </a:lnSpc>
              <a:spcBef>
                <a:spcPts val="0"/>
              </a:spcBef>
              <a:spcAft>
                <a:spcPts val="1000"/>
              </a:spcAft>
            </a:pPr>
            <a:r>
              <a:rPr lang="en-US" sz="1800" b="1" dirty="0">
                <a:effectLst/>
                <a:latin typeface="Times New Roman" panose="02020603050405020304" pitchFamily="18" charset="0"/>
                <a:ea typeface="Calibri" panose="020F0502020204030204" pitchFamily="34" charset="0"/>
              </a:rPr>
              <a:t>Students:</a:t>
            </a:r>
          </a:p>
          <a:p>
            <a:pPr indent="-342900">
              <a:lnSpc>
                <a:spcPct val="115000"/>
              </a:lnSpc>
              <a:spcBef>
                <a:spcPts val="0"/>
              </a:spcBef>
              <a:spcAft>
                <a:spcPts val="1000"/>
              </a:spcAft>
              <a:buFont typeface="+mj-lt"/>
              <a:buAutoNum type="arabicPeriod"/>
            </a:pPr>
            <a:r>
              <a:rPr lang="en-US" sz="1800" dirty="0">
                <a:effectLst/>
                <a:latin typeface="Times New Roman" panose="02020603050405020304" pitchFamily="18" charset="0"/>
                <a:ea typeface="Calibri" panose="020F0502020204030204" pitchFamily="34" charset="0"/>
              </a:rPr>
              <a:t>Ahmad </a:t>
            </a:r>
            <a:r>
              <a:rPr lang="en-US" sz="1800" dirty="0" err="1">
                <a:effectLst/>
                <a:latin typeface="Times New Roman" panose="02020603050405020304" pitchFamily="18" charset="0"/>
                <a:ea typeface="Calibri" panose="020F0502020204030204" pitchFamily="34" charset="0"/>
              </a:rPr>
              <a:t>Fadel</a:t>
            </a:r>
            <a:r>
              <a:rPr lang="en-US" sz="1800" dirty="0">
                <a:effectLst/>
                <a:latin typeface="Times New Roman" panose="02020603050405020304" pitchFamily="18" charset="0"/>
                <a:ea typeface="Calibri" panose="020F0502020204030204" pitchFamily="34" charset="0"/>
              </a:rPr>
              <a:t> </a:t>
            </a:r>
            <a:r>
              <a:rPr lang="en-US" sz="1800" dirty="0" err="1" smtClean="0">
                <a:effectLst/>
                <a:latin typeface="Times New Roman" panose="02020603050405020304" pitchFamily="18" charset="0"/>
                <a:ea typeface="Calibri" panose="020F0502020204030204" pitchFamily="34" charset="0"/>
              </a:rPr>
              <a:t>AlDababseh</a:t>
            </a:r>
            <a:endParaRPr lang="en-US" sz="1800" dirty="0">
              <a:effectLst/>
              <a:latin typeface="Times New Roman" panose="02020603050405020304" pitchFamily="18" charset="0"/>
              <a:ea typeface="Calibri" panose="020F0502020204030204" pitchFamily="34" charset="0"/>
            </a:endParaRPr>
          </a:p>
          <a:p>
            <a:pPr marL="0" indent="0">
              <a:lnSpc>
                <a:spcPct val="115000"/>
              </a:lnSpc>
              <a:spcBef>
                <a:spcPts val="0"/>
              </a:spcBef>
              <a:spcAft>
                <a:spcPts val="1000"/>
              </a:spcAft>
              <a:buNone/>
            </a:pPr>
            <a:r>
              <a:rPr lang="en-US" sz="1800" dirty="0" err="1" smtClean="0">
                <a:effectLst/>
              </a:rPr>
              <a:t>FullStack</a:t>
            </a:r>
            <a:r>
              <a:rPr lang="en-US" sz="1800" dirty="0" smtClean="0">
                <a:effectLst/>
              </a:rPr>
              <a:t> PHP </a:t>
            </a:r>
            <a:r>
              <a:rPr lang="en-US" sz="1800" dirty="0" err="1" smtClean="0">
                <a:effectLst/>
              </a:rPr>
              <a:t>WebDevelopment</a:t>
            </a:r>
            <a:endParaRPr lang="en-US" sz="1800" dirty="0">
              <a:effectLst/>
              <a:latin typeface="Times New Roman" panose="02020603050405020304" pitchFamily="18" charset="0"/>
              <a:ea typeface="Calibri" panose="020F0502020204030204" pitchFamily="34" charset="0"/>
            </a:endParaRPr>
          </a:p>
          <a:p>
            <a:pPr marL="0" indent="0" algn="ctr">
              <a:lnSpc>
                <a:spcPct val="115000"/>
              </a:lnSpc>
              <a:spcBef>
                <a:spcPts val="0"/>
              </a:spcBef>
              <a:spcAft>
                <a:spcPts val="0"/>
              </a:spcAft>
              <a:buNone/>
            </a:pPr>
            <a:r>
              <a:rPr lang="en-US" sz="1800" dirty="0" smtClean="0">
                <a:effectLst/>
                <a:latin typeface="Times New Roman" panose="02020603050405020304" pitchFamily="18" charset="0"/>
                <a:ea typeface="Calibri" panose="020F0502020204030204" pitchFamily="34" charset="0"/>
              </a:rPr>
              <a:t>Coh_9</a:t>
            </a:r>
            <a:endParaRPr lang="en-US" sz="1800" dirty="0">
              <a:effectLst/>
              <a:latin typeface="Times New Roman" panose="02020603050405020304" pitchFamily="18" charset="0"/>
              <a:ea typeface="Calibri" panose="020F0502020204030204" pitchFamily="34" charset="0"/>
            </a:endParaRPr>
          </a:p>
          <a:p>
            <a:pPr marL="0" indent="0" algn="ctr">
              <a:lnSpc>
                <a:spcPct val="115000"/>
              </a:lnSpc>
              <a:spcBef>
                <a:spcPts val="0"/>
              </a:spcBef>
              <a:spcAft>
                <a:spcPts val="1000"/>
              </a:spcAft>
              <a:buNone/>
            </a:pPr>
            <a:r>
              <a:rPr lang="en-US" sz="1800" dirty="0">
                <a:effectLst/>
                <a:latin typeface="Times New Roman" panose="02020603050405020304" pitchFamily="18" charset="0"/>
                <a:ea typeface="Calibri" panose="020F0502020204030204" pitchFamily="34" charset="0"/>
              </a:rPr>
              <a:t>20</a:t>
            </a:r>
            <a:r>
              <a:rPr lang="ar-SA" sz="1800" dirty="0" smtClean="0">
                <a:effectLst/>
                <a:latin typeface="Times New Roman" panose="02020603050405020304" pitchFamily="18" charset="0"/>
                <a:ea typeface="Calibri" panose="020F0502020204030204" pitchFamily="34" charset="0"/>
              </a:rPr>
              <a:t>2</a:t>
            </a:r>
            <a:r>
              <a:rPr lang="en-US" sz="1800" dirty="0" smtClean="0">
                <a:effectLst/>
                <a:latin typeface="Times New Roman" panose="02020603050405020304" pitchFamily="18" charset="0"/>
                <a:ea typeface="Calibri" panose="020F0502020204030204" pitchFamily="34" charset="0"/>
              </a:rPr>
              <a:t>2/2023</a:t>
            </a:r>
            <a:endParaRPr lang="en-US" sz="1800" dirty="0">
              <a:effectLst/>
              <a:latin typeface="Times New Roman" panose="02020603050405020304" pitchFamily="18" charset="0"/>
              <a:ea typeface="Calibri" panose="020F0502020204030204" pitchFamily="34" charset="0"/>
            </a:endParaRPr>
          </a:p>
          <a:p>
            <a:pPr marL="36900" indent="0">
              <a:lnSpc>
                <a:spcPct val="115000"/>
              </a:lnSpc>
              <a:spcBef>
                <a:spcPts val="0"/>
              </a:spcBef>
              <a:spcAft>
                <a:spcPts val="1000"/>
              </a:spcAft>
              <a:buNone/>
            </a:pPr>
            <a:r>
              <a:rPr lang="en-US" sz="1800" dirty="0">
                <a:effectLst/>
                <a:latin typeface="Times New Roman" panose="02020603050405020304" pitchFamily="18" charset="0"/>
                <a:ea typeface="Calibri" panose="020F0502020204030204" pitchFamily="34" charset="0"/>
              </a:rPr>
              <a:t>____________________________</a:t>
            </a:r>
          </a:p>
          <a:p>
            <a:pPr>
              <a:lnSpc>
                <a:spcPct val="115000"/>
              </a:lnSpc>
              <a:spcBef>
                <a:spcPts val="0"/>
              </a:spcBef>
              <a:spcAft>
                <a:spcPts val="1000"/>
              </a:spcAft>
            </a:pPr>
            <a:r>
              <a:rPr lang="en-US" sz="1800" b="1" dirty="0">
                <a:effectLst/>
                <a:latin typeface="Times New Roman" panose="02020603050405020304" pitchFamily="18" charset="0"/>
                <a:ea typeface="Calibri" panose="020F0502020204030204" pitchFamily="34" charset="0"/>
              </a:rPr>
              <a:t>Supervisor</a:t>
            </a:r>
            <a:r>
              <a:rPr lang="en-US" sz="1800" dirty="0">
                <a:effectLst/>
                <a:latin typeface="Times New Roman" panose="02020603050405020304" pitchFamily="18" charset="0"/>
                <a:ea typeface="Calibri" panose="020F0502020204030204" pitchFamily="34" charset="0"/>
              </a:rPr>
              <a:t>:</a:t>
            </a:r>
          </a:p>
          <a:p>
            <a:pPr marL="36900" indent="0">
              <a:lnSpc>
                <a:spcPct val="115000"/>
              </a:lnSpc>
              <a:spcBef>
                <a:spcPts val="0"/>
              </a:spcBef>
              <a:spcAft>
                <a:spcPts val="1000"/>
              </a:spcAft>
              <a:buNone/>
            </a:pPr>
            <a:r>
              <a:rPr lang="en-US" sz="1800" b="1" dirty="0" err="1" smtClean="0">
                <a:effectLst/>
              </a:rPr>
              <a:t>Bisharah</a:t>
            </a:r>
            <a:r>
              <a:rPr lang="en-US" sz="1800" b="1" dirty="0" smtClean="0">
                <a:effectLst/>
              </a:rPr>
              <a:t> </a:t>
            </a:r>
            <a:r>
              <a:rPr lang="en-US" sz="1800" b="1" dirty="0" err="1">
                <a:effectLst/>
              </a:rPr>
              <a:t>Estephan</a:t>
            </a:r>
            <a:endParaRPr lang="en-US" sz="1800" dirty="0">
              <a:effectLst/>
              <a:latin typeface="Times New Roman" panose="02020603050405020304" pitchFamily="18" charset="0"/>
              <a:ea typeface="Calibri" panose="020F0502020204030204" pitchFamily="34" charset="0"/>
            </a:endParaRPr>
          </a:p>
        </p:txBody>
      </p:sp>
      <p:sp>
        <p:nvSpPr>
          <p:cNvPr id="17" name="TextBox 16">
            <a:extLst>
              <a:ext uri="{FF2B5EF4-FFF2-40B4-BE49-F238E27FC236}">
                <a16:creationId xmlns="" xmlns:a16="http://schemas.microsoft.com/office/drawing/2014/main" id="{A04325D2-F417-4039-85CB-7E6B27780E4D}"/>
              </a:ext>
            </a:extLst>
          </p:cNvPr>
          <p:cNvSpPr txBox="1"/>
          <p:nvPr/>
        </p:nvSpPr>
        <p:spPr>
          <a:xfrm>
            <a:off x="891447" y="3036771"/>
            <a:ext cx="6158522" cy="417550"/>
          </a:xfrm>
          <a:prstGeom prst="rect">
            <a:avLst/>
          </a:prstGeom>
          <a:noFill/>
        </p:spPr>
        <p:txBody>
          <a:bodyPr wrap="square">
            <a:spAutoFit/>
          </a:bodyPr>
          <a:lstStyle/>
          <a:p>
            <a:pPr marL="0" marR="0" algn="ctr">
              <a:lnSpc>
                <a:spcPct val="115000"/>
              </a:lnSpc>
              <a:spcBef>
                <a:spcPts val="0"/>
              </a:spcBef>
              <a:spcAft>
                <a:spcPts val="1000"/>
              </a:spcAft>
            </a:pPr>
            <a:r>
              <a:rPr lang="ar-JO" sz="2000" b="1" dirty="0">
                <a:solidFill>
                  <a:schemeClr val="bg1"/>
                </a:solidFill>
                <a:effectLst>
                  <a:glow rad="101600">
                    <a:schemeClr val="accent5">
                      <a:lumMod val="40000"/>
                      <a:lumOff val="60000"/>
                      <a:alpha val="60000"/>
                    </a:schemeClr>
                  </a:glow>
                </a:effectLst>
                <a:latin typeface="Times New Roman" panose="02020603050405020304" pitchFamily="18" charset="0"/>
                <a:ea typeface="Calibri" panose="020F0502020204030204" pitchFamily="34" charset="0"/>
              </a:rPr>
              <a:t>جامعة </a:t>
            </a:r>
            <a:r>
              <a:rPr lang="ar-JO" sz="2000" b="1" dirty="0" smtClean="0">
                <a:solidFill>
                  <a:schemeClr val="bg1"/>
                </a:solidFill>
                <a:effectLst>
                  <a:glow rad="101600">
                    <a:schemeClr val="accent5">
                      <a:lumMod val="40000"/>
                      <a:lumOff val="60000"/>
                      <a:alpha val="60000"/>
                    </a:schemeClr>
                  </a:glow>
                </a:effectLst>
                <a:latin typeface="Times New Roman" panose="02020603050405020304" pitchFamily="18" charset="0"/>
                <a:ea typeface="Calibri" panose="020F0502020204030204" pitchFamily="34" charset="0"/>
              </a:rPr>
              <a:t>الحسين التقنية</a:t>
            </a:r>
            <a:endParaRPr lang="en-US" sz="2000" dirty="0">
              <a:solidFill>
                <a:schemeClr val="bg1"/>
              </a:solidFill>
              <a:effectLst>
                <a:glow rad="101600">
                  <a:schemeClr val="accent5">
                    <a:lumMod val="40000"/>
                    <a:lumOff val="60000"/>
                    <a:alpha val="60000"/>
                  </a:schemeClr>
                </a:glow>
              </a:effectLst>
              <a:latin typeface="Times New Roman" panose="02020603050405020304" pitchFamily="18" charset="0"/>
              <a:ea typeface="Calibri" panose="020F0502020204030204" pitchFamily="34" charset="0"/>
            </a:endParaRPr>
          </a:p>
        </p:txBody>
      </p:sp>
      <p:sp>
        <p:nvSpPr>
          <p:cNvPr id="19" name="TextBox 18">
            <a:extLst>
              <a:ext uri="{FF2B5EF4-FFF2-40B4-BE49-F238E27FC236}">
                <a16:creationId xmlns="" xmlns:a16="http://schemas.microsoft.com/office/drawing/2014/main" id="{80989E09-7133-42DA-872F-1FA57E8856F5}"/>
              </a:ext>
            </a:extLst>
          </p:cNvPr>
          <p:cNvSpPr txBox="1"/>
          <p:nvPr/>
        </p:nvSpPr>
        <p:spPr>
          <a:xfrm>
            <a:off x="622695" y="3406564"/>
            <a:ext cx="6158522" cy="417871"/>
          </a:xfrm>
          <a:prstGeom prst="rect">
            <a:avLst/>
          </a:prstGeom>
          <a:noFill/>
        </p:spPr>
        <p:txBody>
          <a:bodyPr wrap="square">
            <a:spAutoFit/>
          </a:bodyPr>
          <a:lstStyle/>
          <a:p>
            <a:pPr marL="0" marR="0" algn="ctr">
              <a:lnSpc>
                <a:spcPct val="115000"/>
              </a:lnSpc>
              <a:spcBef>
                <a:spcPts val="0"/>
              </a:spcBef>
              <a:spcAft>
                <a:spcPts val="1000"/>
              </a:spcAft>
            </a:pPr>
            <a:r>
              <a:rPr lang="en-US" sz="2000" b="1" dirty="0" smtClean="0">
                <a:solidFill>
                  <a:schemeClr val="bg1"/>
                </a:solidFill>
                <a:effectLst>
                  <a:glow rad="101600">
                    <a:schemeClr val="accent5">
                      <a:lumMod val="40000"/>
                      <a:lumOff val="60000"/>
                      <a:alpha val="60000"/>
                    </a:schemeClr>
                  </a:glow>
                </a:effectLst>
                <a:latin typeface="Times New Roman" panose="02020603050405020304" pitchFamily="18" charset="0"/>
                <a:ea typeface="Calibri" panose="020F0502020204030204" pitchFamily="34" charset="0"/>
              </a:rPr>
              <a:t>Al Hussein Technical University</a:t>
            </a:r>
            <a:endParaRPr lang="en-US" sz="2000" dirty="0">
              <a:solidFill>
                <a:schemeClr val="bg1"/>
              </a:solidFill>
              <a:effectLst>
                <a:glow rad="101600">
                  <a:schemeClr val="accent5">
                    <a:lumMod val="40000"/>
                    <a:lumOff val="60000"/>
                    <a:alpha val="60000"/>
                  </a:schemeClr>
                </a:glow>
              </a:effectLst>
              <a:latin typeface="Times New Roman" panose="02020603050405020304" pitchFamily="18" charset="0"/>
              <a:ea typeface="Calibri" panose="020F0502020204030204" pitchFamily="34" charset="0"/>
            </a:endParaRPr>
          </a:p>
        </p:txBody>
      </p:sp>
      <p:sp>
        <p:nvSpPr>
          <p:cNvPr id="21" name="TextBox 20">
            <a:extLst>
              <a:ext uri="{FF2B5EF4-FFF2-40B4-BE49-F238E27FC236}">
                <a16:creationId xmlns="" xmlns:a16="http://schemas.microsoft.com/office/drawing/2014/main" id="{7ED74169-B944-426B-8F4E-4471E66529BD}"/>
              </a:ext>
            </a:extLst>
          </p:cNvPr>
          <p:cNvSpPr txBox="1"/>
          <p:nvPr/>
        </p:nvSpPr>
        <p:spPr>
          <a:xfrm>
            <a:off x="3185319" y="3776678"/>
            <a:ext cx="1139458" cy="417871"/>
          </a:xfrm>
          <a:prstGeom prst="rect">
            <a:avLst/>
          </a:prstGeom>
          <a:noFill/>
        </p:spPr>
        <p:txBody>
          <a:bodyPr wrap="square">
            <a:spAutoFit/>
          </a:bodyPr>
          <a:lstStyle/>
          <a:p>
            <a:pPr marL="0" marR="0" algn="ctr">
              <a:lnSpc>
                <a:spcPct val="115000"/>
              </a:lnSpc>
              <a:spcBef>
                <a:spcPts val="0"/>
              </a:spcBef>
              <a:spcAft>
                <a:spcPts val="1000"/>
              </a:spcAft>
            </a:pPr>
            <a:r>
              <a:rPr lang="en-US" sz="2000" b="1" dirty="0" smtClean="0">
                <a:solidFill>
                  <a:schemeClr val="bg1"/>
                </a:solidFill>
                <a:effectLst>
                  <a:glow rad="101600">
                    <a:schemeClr val="accent5">
                      <a:lumMod val="40000"/>
                      <a:lumOff val="60000"/>
                      <a:alpha val="60000"/>
                    </a:schemeClr>
                  </a:glow>
                </a:effectLst>
                <a:latin typeface="Times New Roman" panose="02020603050405020304" pitchFamily="18" charset="0"/>
                <a:ea typeface="Calibri" panose="020F0502020204030204" pitchFamily="34" charset="0"/>
              </a:rPr>
              <a:t>H.T.U</a:t>
            </a:r>
            <a:endParaRPr lang="en-US" sz="2000" dirty="0">
              <a:solidFill>
                <a:schemeClr val="bg1"/>
              </a:solidFill>
              <a:effectLst>
                <a:glow rad="101600">
                  <a:schemeClr val="accent5">
                    <a:lumMod val="40000"/>
                    <a:lumOff val="60000"/>
                    <a:alpha val="60000"/>
                  </a:schemeClr>
                </a:glow>
              </a:effectLst>
              <a:latin typeface="Times New Roman" panose="02020603050405020304" pitchFamily="18" charset="0"/>
              <a:ea typeface="Calibri" panose="020F050202020403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353" y="501321"/>
            <a:ext cx="3303916" cy="2180585"/>
          </a:xfrm>
          <a:prstGeom prst="rect">
            <a:avLst/>
          </a:prstGeom>
        </p:spPr>
      </p:pic>
    </p:spTree>
    <p:extLst>
      <p:ext uri="{BB962C8B-B14F-4D97-AF65-F5344CB8AC3E}">
        <p14:creationId xmlns:p14="http://schemas.microsoft.com/office/powerpoint/2010/main" val="3220235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 xmlns:a16="http://schemas.microsoft.com/office/drawing/2014/main" id="{C87E8328-DEA5-4240-86CF-4FED65261FA8}"/>
              </a:ext>
            </a:extLst>
          </p:cNvPr>
          <p:cNvSpPr txBox="1"/>
          <p:nvPr/>
        </p:nvSpPr>
        <p:spPr>
          <a:xfrm>
            <a:off x="280620" y="484554"/>
            <a:ext cx="3861533" cy="861774"/>
          </a:xfrm>
          <a:prstGeom prst="rect">
            <a:avLst/>
          </a:prstGeom>
          <a:noFill/>
        </p:spPr>
        <p:txBody>
          <a:bodyPr wrap="square" rtlCol="0">
            <a:spAutoFit/>
          </a:bodyPr>
          <a:lstStyle/>
          <a:p>
            <a:r>
              <a:rPr lang="en-US" sz="5000" dirty="0">
                <a:latin typeface="Times New Roman" panose="02020603050405020304" pitchFamily="18" charset="0"/>
                <a:cs typeface="Times New Roman" panose="02020603050405020304" pitchFamily="18" charset="0"/>
              </a:rPr>
              <a:t>Design Model</a:t>
            </a:r>
          </a:p>
        </p:txBody>
      </p:sp>
      <p:sp>
        <p:nvSpPr>
          <p:cNvPr id="38" name="TextBox 37">
            <a:extLst>
              <a:ext uri="{FF2B5EF4-FFF2-40B4-BE49-F238E27FC236}">
                <a16:creationId xmlns="" xmlns:a16="http://schemas.microsoft.com/office/drawing/2014/main" id="{546DC7C5-CD00-4343-9310-61B50ACE481C}"/>
              </a:ext>
            </a:extLst>
          </p:cNvPr>
          <p:cNvSpPr txBox="1"/>
          <p:nvPr/>
        </p:nvSpPr>
        <p:spPr>
          <a:xfrm>
            <a:off x="280619" y="1346328"/>
            <a:ext cx="4377350" cy="707886"/>
          </a:xfrm>
          <a:prstGeom prst="rect">
            <a:avLst/>
          </a:prstGeom>
          <a:noFill/>
        </p:spPr>
        <p:txBody>
          <a:bodyPr wrap="square">
            <a:spAutoFit/>
          </a:bodyPr>
          <a:lstStyle/>
          <a:p>
            <a:r>
              <a:rPr lang="en-US" sz="4000" dirty="0">
                <a:effectLst/>
                <a:latin typeface="Times New Roman" panose="02020603050405020304" pitchFamily="18" charset="0"/>
                <a:ea typeface="Times New Roman" panose="02020603050405020304" pitchFamily="18" charset="0"/>
              </a:rPr>
              <a:t>Data Flow Diagram</a:t>
            </a:r>
            <a:endParaRPr lang="en-US" sz="4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7110" y="337903"/>
            <a:ext cx="7617124" cy="6330315"/>
          </a:xfrm>
          <a:prstGeom prst="rect">
            <a:avLst/>
          </a:prstGeom>
        </p:spPr>
      </p:pic>
    </p:spTree>
    <p:extLst>
      <p:ext uri="{BB962C8B-B14F-4D97-AF65-F5344CB8AC3E}">
        <p14:creationId xmlns:p14="http://schemas.microsoft.com/office/powerpoint/2010/main" val="3124671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 xmlns:a16="http://schemas.microsoft.com/office/drawing/2014/main" id="{C87E8328-DEA5-4240-86CF-4FED65261FA8}"/>
              </a:ext>
            </a:extLst>
          </p:cNvPr>
          <p:cNvSpPr txBox="1"/>
          <p:nvPr/>
        </p:nvSpPr>
        <p:spPr>
          <a:xfrm>
            <a:off x="280620" y="484554"/>
            <a:ext cx="3861533" cy="861774"/>
          </a:xfrm>
          <a:prstGeom prst="rect">
            <a:avLst/>
          </a:prstGeom>
          <a:noFill/>
        </p:spPr>
        <p:txBody>
          <a:bodyPr wrap="square" rtlCol="0">
            <a:spAutoFit/>
          </a:bodyPr>
          <a:lstStyle/>
          <a:p>
            <a:r>
              <a:rPr lang="en-US" sz="5000" dirty="0">
                <a:latin typeface="Times New Roman" panose="02020603050405020304" pitchFamily="18" charset="0"/>
                <a:cs typeface="Times New Roman" panose="02020603050405020304" pitchFamily="18" charset="0"/>
              </a:rPr>
              <a:t>Design Model</a:t>
            </a:r>
          </a:p>
        </p:txBody>
      </p:sp>
      <p:sp>
        <p:nvSpPr>
          <p:cNvPr id="38" name="TextBox 37">
            <a:extLst>
              <a:ext uri="{FF2B5EF4-FFF2-40B4-BE49-F238E27FC236}">
                <a16:creationId xmlns="" xmlns:a16="http://schemas.microsoft.com/office/drawing/2014/main" id="{546DC7C5-CD00-4343-9310-61B50ACE481C}"/>
              </a:ext>
            </a:extLst>
          </p:cNvPr>
          <p:cNvSpPr txBox="1"/>
          <p:nvPr/>
        </p:nvSpPr>
        <p:spPr>
          <a:xfrm>
            <a:off x="280620" y="1346328"/>
            <a:ext cx="3595076" cy="707886"/>
          </a:xfrm>
          <a:prstGeom prst="rect">
            <a:avLst/>
          </a:prstGeom>
          <a:noFill/>
        </p:spPr>
        <p:txBody>
          <a:bodyPr wrap="square">
            <a:spAutoFit/>
          </a:bodyPr>
          <a:lstStyle/>
          <a:p>
            <a:r>
              <a:rPr lang="en-US" sz="4000" dirty="0">
                <a:effectLst/>
                <a:latin typeface="Times New Roman" panose="02020603050405020304" pitchFamily="18" charset="0"/>
                <a:ea typeface="Times New Roman" panose="02020603050405020304" pitchFamily="18" charset="0"/>
              </a:rPr>
              <a:t>ER Diagram</a:t>
            </a:r>
            <a:endParaRPr lang="en-US" sz="4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1449" y="587462"/>
            <a:ext cx="7729268" cy="4528001"/>
          </a:xfrm>
          <a:prstGeom prst="rect">
            <a:avLst/>
          </a:prstGeom>
        </p:spPr>
      </p:pic>
    </p:spTree>
    <p:extLst>
      <p:ext uri="{BB962C8B-B14F-4D97-AF65-F5344CB8AC3E}">
        <p14:creationId xmlns:p14="http://schemas.microsoft.com/office/powerpoint/2010/main" val="3442613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 xmlns:a16="http://schemas.microsoft.com/office/drawing/2014/main" id="{C87E8328-DEA5-4240-86CF-4FED65261FA8}"/>
              </a:ext>
            </a:extLst>
          </p:cNvPr>
          <p:cNvSpPr txBox="1"/>
          <p:nvPr/>
        </p:nvSpPr>
        <p:spPr>
          <a:xfrm>
            <a:off x="280620" y="484554"/>
            <a:ext cx="3861533" cy="861774"/>
          </a:xfrm>
          <a:prstGeom prst="rect">
            <a:avLst/>
          </a:prstGeom>
          <a:noFill/>
        </p:spPr>
        <p:txBody>
          <a:bodyPr wrap="square" rtlCol="0">
            <a:spAutoFit/>
          </a:bodyPr>
          <a:lstStyle/>
          <a:p>
            <a:r>
              <a:rPr lang="en-US" sz="5000" dirty="0">
                <a:latin typeface="Times New Roman" panose="02020603050405020304" pitchFamily="18" charset="0"/>
                <a:cs typeface="Times New Roman" panose="02020603050405020304" pitchFamily="18" charset="0"/>
              </a:rPr>
              <a:t>Design Model</a:t>
            </a:r>
          </a:p>
        </p:txBody>
      </p:sp>
      <p:sp>
        <p:nvSpPr>
          <p:cNvPr id="38" name="TextBox 37">
            <a:extLst>
              <a:ext uri="{FF2B5EF4-FFF2-40B4-BE49-F238E27FC236}">
                <a16:creationId xmlns="" xmlns:a16="http://schemas.microsoft.com/office/drawing/2014/main" id="{546DC7C5-CD00-4343-9310-61B50ACE481C}"/>
              </a:ext>
            </a:extLst>
          </p:cNvPr>
          <p:cNvSpPr txBox="1"/>
          <p:nvPr/>
        </p:nvSpPr>
        <p:spPr>
          <a:xfrm>
            <a:off x="280619" y="1346328"/>
            <a:ext cx="3799011" cy="707886"/>
          </a:xfrm>
          <a:prstGeom prst="rect">
            <a:avLst/>
          </a:prstGeom>
          <a:noFill/>
        </p:spPr>
        <p:txBody>
          <a:bodyPr wrap="square">
            <a:spAutoFit/>
          </a:bodyPr>
          <a:lstStyle/>
          <a:p>
            <a:r>
              <a:rPr lang="en-US" sz="4000" dirty="0">
                <a:latin typeface="Times New Roman" panose="02020603050405020304" pitchFamily="18" charset="0"/>
                <a:ea typeface="Times New Roman" panose="02020603050405020304" pitchFamily="18" charset="0"/>
              </a:rPr>
              <a:t>Schema</a:t>
            </a:r>
            <a:r>
              <a:rPr lang="en-US" sz="4000" dirty="0">
                <a:effectLst/>
                <a:latin typeface="Times New Roman" panose="02020603050405020304" pitchFamily="18" charset="0"/>
                <a:ea typeface="Times New Roman" panose="02020603050405020304" pitchFamily="18" charset="0"/>
              </a:rPr>
              <a:t> Diagram</a:t>
            </a:r>
            <a:endParaRPr lang="en-US" sz="4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977" y="605324"/>
            <a:ext cx="7772023" cy="5424540"/>
          </a:xfrm>
          <a:prstGeom prst="rect">
            <a:avLst/>
          </a:prstGeom>
        </p:spPr>
      </p:pic>
    </p:spTree>
    <p:extLst>
      <p:ext uri="{BB962C8B-B14F-4D97-AF65-F5344CB8AC3E}">
        <p14:creationId xmlns:p14="http://schemas.microsoft.com/office/powerpoint/2010/main" val="3349298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6B28264E-43F8-4339-BE92-AA6B94D4021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307" y="4220681"/>
            <a:ext cx="12188952" cy="2637319"/>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A13E36D4-C3E1-4962-8ACF-36699FE16EAE}"/>
              </a:ext>
            </a:extLst>
          </p:cNvPr>
          <p:cNvSpPr txBox="1"/>
          <p:nvPr/>
        </p:nvSpPr>
        <p:spPr>
          <a:xfrm>
            <a:off x="1372152" y="1620204"/>
            <a:ext cx="9440034" cy="1088336"/>
          </a:xfrm>
          <a:prstGeom prst="rect">
            <a:avLst/>
          </a:prstGeom>
        </p:spPr>
        <p:txBody>
          <a:bodyPr vert="horz" lIns="91440" tIns="45720" rIns="91440" bIns="45720" rtlCol="0" anchor="b">
            <a:normAutofit/>
          </a:bodyPr>
          <a:lstStyle/>
          <a:p>
            <a:pPr algn="ctr" defTabSz="457200">
              <a:spcBef>
                <a:spcPct val="0"/>
              </a:spcBef>
              <a:spcAft>
                <a:spcPts val="600"/>
              </a:spcAft>
            </a:pPr>
            <a:r>
              <a:rPr lang="en-US" sz="4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t>Thanks for following up.</a:t>
            </a:r>
          </a:p>
        </p:txBody>
      </p:sp>
    </p:spTree>
    <p:extLst>
      <p:ext uri="{BB962C8B-B14F-4D97-AF65-F5344CB8AC3E}">
        <p14:creationId xmlns:p14="http://schemas.microsoft.com/office/powerpoint/2010/main" val="4059628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 xmlns:a16="http://schemas.microsoft.com/office/drawing/2014/main" id="{94AB646F-3BE3-47A3-B14F-9CB84F6BF5B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 xmlns:a16="http://schemas.microsoft.com/office/drawing/2014/main" id="{0413F249-DEA7-4C20-B233-63D87C0E743C}"/>
              </a:ext>
            </a:extLst>
          </p:cNvPr>
          <p:cNvSpPr txBox="1"/>
          <p:nvPr/>
        </p:nvSpPr>
        <p:spPr>
          <a:xfrm>
            <a:off x="913795" y="609599"/>
            <a:ext cx="5978072" cy="1481150"/>
          </a:xfrm>
          <a:prstGeom prst="rect">
            <a:avLst/>
          </a:prstGeom>
        </p:spPr>
        <p:txBody>
          <a:bodyPr vert="horz" lIns="91440" tIns="45720" rIns="91440" bIns="45720" rtlCol="0" anchor="ctr">
            <a:normAutofit/>
          </a:bodyPr>
          <a:lstStyle/>
          <a:p>
            <a:pPr algn="ctr" defTabSz="457200">
              <a:spcBef>
                <a:spcPct val="0"/>
              </a:spcBef>
              <a:spcAft>
                <a:spcPts val="600"/>
              </a:spcAft>
            </a:pPr>
            <a:r>
              <a:rPr lang="en-US" sz="5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t>Outline</a:t>
            </a:r>
          </a:p>
        </p:txBody>
      </p:sp>
      <p:sp>
        <p:nvSpPr>
          <p:cNvPr id="9" name="TextBox 8">
            <a:extLst>
              <a:ext uri="{FF2B5EF4-FFF2-40B4-BE49-F238E27FC236}">
                <a16:creationId xmlns="" xmlns:a16="http://schemas.microsoft.com/office/drawing/2014/main" id="{4A29BA25-501E-4EBB-9492-0FE3373CC23C}"/>
              </a:ext>
            </a:extLst>
          </p:cNvPr>
          <p:cNvSpPr txBox="1"/>
          <p:nvPr/>
        </p:nvSpPr>
        <p:spPr>
          <a:xfrm>
            <a:off x="913795" y="2279176"/>
            <a:ext cx="5978072" cy="3415672"/>
          </a:xfrm>
          <a:prstGeom prst="rect">
            <a:avLst/>
          </a:prstGeom>
        </p:spPr>
        <p:txBody>
          <a:bodyPr vert="horz" lIns="91440" tIns="45720" rIns="91440" bIns="45720" rtlCol="0" anchor="ctr">
            <a:normAutofit/>
          </a:bodyPr>
          <a:lstStyle/>
          <a:p>
            <a:pPr marL="285750" indent="-285750" defTabSz="457200">
              <a:spcBef>
                <a:spcPct val="20000"/>
              </a:spcBef>
              <a:spcAft>
                <a:spcPts val="600"/>
              </a:spcAft>
              <a:buClr>
                <a:schemeClr val="tx2"/>
              </a:buClr>
              <a:buSzPct val="70000"/>
              <a:buFont typeface="Wingdings 2" charset="2"/>
              <a:buChar char="v"/>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Introduction</a:t>
            </a:r>
          </a:p>
          <a:p>
            <a:pPr marL="285750" indent="-285750" defTabSz="457200">
              <a:spcBef>
                <a:spcPct val="20000"/>
              </a:spcBef>
              <a:spcAft>
                <a:spcPts val="600"/>
              </a:spcAft>
              <a:buClr>
                <a:schemeClr val="tx2"/>
              </a:buClr>
              <a:buSzPct val="70000"/>
              <a:buFont typeface="Wingdings 2" charset="2"/>
              <a:buChar char="v"/>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Related Work</a:t>
            </a:r>
          </a:p>
          <a:p>
            <a:pPr marL="285750" indent="-285750" defTabSz="457200">
              <a:spcBef>
                <a:spcPct val="20000"/>
              </a:spcBef>
              <a:spcAft>
                <a:spcPts val="600"/>
              </a:spcAft>
              <a:buClr>
                <a:schemeClr val="tx2"/>
              </a:buClr>
              <a:buSzPct val="70000"/>
              <a:buFont typeface="Wingdings 2" charset="2"/>
              <a:buChar char="v"/>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Problem Statement</a:t>
            </a:r>
          </a:p>
          <a:p>
            <a:pPr marL="285750" indent="-285750" defTabSz="457200">
              <a:spcBef>
                <a:spcPct val="20000"/>
              </a:spcBef>
              <a:spcAft>
                <a:spcPts val="600"/>
              </a:spcAft>
              <a:buClr>
                <a:schemeClr val="tx2"/>
              </a:buClr>
              <a:buSzPct val="70000"/>
              <a:buFont typeface="Wingdings 2" charset="2"/>
              <a:buChar char="v"/>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Methodology</a:t>
            </a:r>
          </a:p>
          <a:p>
            <a:pPr marL="285750" indent="-285750" defTabSz="457200">
              <a:spcBef>
                <a:spcPct val="20000"/>
              </a:spcBef>
              <a:spcAft>
                <a:spcPts val="600"/>
              </a:spcAft>
              <a:buClr>
                <a:schemeClr val="tx2"/>
              </a:buClr>
              <a:buSzPct val="70000"/>
              <a:buFont typeface="Wingdings 2" charset="2"/>
              <a:buChar char="v"/>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Design Models</a:t>
            </a:r>
          </a:p>
          <a:p>
            <a:pPr marL="285750" indent="-285750" defTabSz="457200">
              <a:spcBef>
                <a:spcPct val="20000"/>
              </a:spcBef>
              <a:spcAft>
                <a:spcPts val="600"/>
              </a:spcAft>
              <a:buClr>
                <a:schemeClr val="tx2"/>
              </a:buClr>
              <a:buSzPct val="70000"/>
              <a:buFont typeface="Wingdings 2" charset="2"/>
              <a:buChar char="v"/>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Demo</a:t>
            </a:r>
          </a:p>
        </p:txBody>
      </p:sp>
      <p:pic>
        <p:nvPicPr>
          <p:cNvPr id="38" name="Picture 28" descr="Light bulb on yellow background with sketched light beams and cord">
            <a:extLst>
              <a:ext uri="{FF2B5EF4-FFF2-40B4-BE49-F238E27FC236}">
                <a16:creationId xmlns="" xmlns:a16="http://schemas.microsoft.com/office/drawing/2014/main" id="{267CA20C-A601-4802-9B00-140F4E306E2A}"/>
              </a:ext>
            </a:extLst>
          </p:cNvPr>
          <p:cNvPicPr>
            <a:picLocks noChangeAspect="1"/>
          </p:cNvPicPr>
          <p:nvPr/>
        </p:nvPicPr>
        <p:blipFill rotWithShape="1">
          <a:blip r:embed="rId3"/>
          <a:srcRect l="69178" r="7076"/>
          <a:stretch/>
        </p:blipFill>
        <p:spPr>
          <a:xfrm>
            <a:off x="9544050" y="10"/>
            <a:ext cx="2647950" cy="6857990"/>
          </a:xfrm>
          <a:prstGeom prst="rect">
            <a:avLst/>
          </a:prstGeom>
        </p:spPr>
      </p:pic>
      <p:pic>
        <p:nvPicPr>
          <p:cNvPr id="46" name="Picture 45">
            <a:extLst>
              <a:ext uri="{FF2B5EF4-FFF2-40B4-BE49-F238E27FC236}">
                <a16:creationId xmlns="" xmlns:a16="http://schemas.microsoft.com/office/drawing/2014/main" id="{E0BE7827-5B1A-4F37-BF70-19F7C5C6BDE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2158137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arge car car park from above">
            <a:extLst>
              <a:ext uri="{FF2B5EF4-FFF2-40B4-BE49-F238E27FC236}">
                <a16:creationId xmlns="" xmlns:a16="http://schemas.microsoft.com/office/drawing/2014/main" id="{60790944-F0BB-4E89-812B-D323015C8D7F}"/>
              </a:ext>
            </a:extLst>
          </p:cNvPr>
          <p:cNvPicPr>
            <a:picLocks noChangeAspect="1"/>
          </p:cNvPicPr>
          <p:nvPr/>
        </p:nvPicPr>
        <p:blipFill rotWithShape="1">
          <a:blip r:embed="rId2">
            <a:alphaModFix amt="25000"/>
            <a:extLst>
              <a:ext uri="{BEBA8EAE-BF5A-486C-A8C5-ECC9F3942E4B}">
                <a14:imgProps xmlns:a14="http://schemas.microsoft.com/office/drawing/2010/main">
                  <a14:imgLayer r:embed="rId3">
                    <a14:imgEffect>
                      <a14:sharpenSoften amount="25000"/>
                    </a14:imgEffect>
                    <a14:imgEffect>
                      <a14:brightnessContrast bright="-48000" contrast="59000"/>
                    </a14:imgEffect>
                  </a14:imgLayer>
                </a14:imgProps>
              </a:ext>
            </a:extLst>
          </a:blip>
          <a:srcRect t="10878" b="4536"/>
          <a:stretch/>
        </p:blipFill>
        <p:spPr>
          <a:xfrm>
            <a:off x="20" y="10"/>
            <a:ext cx="12191980" cy="6857990"/>
          </a:xfrm>
          <a:prstGeom prst="rect">
            <a:avLst/>
          </a:prstGeom>
          <a:effectLst>
            <a:outerShdw blurRad="50800" dist="50800" dir="5400000" algn="ctr" rotWithShape="0">
              <a:schemeClr val="bg1"/>
            </a:outerShdw>
          </a:effectLst>
        </p:spPr>
      </p:pic>
      <p:sp>
        <p:nvSpPr>
          <p:cNvPr id="2" name="TextBox 1">
            <a:extLst>
              <a:ext uri="{FF2B5EF4-FFF2-40B4-BE49-F238E27FC236}">
                <a16:creationId xmlns="" xmlns:a16="http://schemas.microsoft.com/office/drawing/2014/main" id="{554279C2-C3B3-4CAA-BF4B-7DB620AC4905}"/>
              </a:ext>
            </a:extLst>
          </p:cNvPr>
          <p:cNvSpPr txBox="1"/>
          <p:nvPr/>
        </p:nvSpPr>
        <p:spPr>
          <a:xfrm>
            <a:off x="913795" y="609600"/>
            <a:ext cx="10353762" cy="1257300"/>
          </a:xfrm>
          <a:prstGeom prst="rect">
            <a:avLst/>
          </a:prstGeom>
        </p:spPr>
        <p:txBody>
          <a:bodyPr vert="horz" lIns="91440" tIns="45720" rIns="91440" bIns="45720" rtlCol="0" anchor="ctr">
            <a:normAutofit/>
          </a:bodyPr>
          <a:lstStyle/>
          <a:p>
            <a:pPr algn="ctr" defTabSz="457200">
              <a:spcBef>
                <a:spcPct val="0"/>
              </a:spcBef>
              <a:spcAft>
                <a:spcPts val="600"/>
              </a:spcAft>
            </a:pPr>
            <a:r>
              <a:rPr lang="en-US" sz="5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t>Introduction</a:t>
            </a:r>
          </a:p>
        </p:txBody>
      </p:sp>
      <p:sp>
        <p:nvSpPr>
          <p:cNvPr id="3" name="TextBox 2">
            <a:extLst>
              <a:ext uri="{FF2B5EF4-FFF2-40B4-BE49-F238E27FC236}">
                <a16:creationId xmlns="" xmlns:a16="http://schemas.microsoft.com/office/drawing/2014/main" id="{6D16664F-4A6F-4650-BE22-98311DDDAA6B}"/>
              </a:ext>
            </a:extLst>
          </p:cNvPr>
          <p:cNvSpPr txBox="1"/>
          <p:nvPr/>
        </p:nvSpPr>
        <p:spPr>
          <a:xfrm>
            <a:off x="913795" y="2076450"/>
            <a:ext cx="10353762" cy="3714749"/>
          </a:xfrm>
          <a:prstGeom prst="rect">
            <a:avLst/>
          </a:prstGeom>
        </p:spPr>
        <p:txBody>
          <a:bodyPr vert="horz" lIns="91440" tIns="45720" rIns="91440" bIns="45720" rtlCol="0" anchor="ctr">
            <a:normAutofit/>
          </a:bodyPr>
          <a:lstStyle/>
          <a:p>
            <a:r>
              <a:rPr lang="en-US" sz="2800" dirty="0">
                <a:effectLst>
                  <a:outerShdw blurRad="38100" dist="38100" dir="2700000" algn="tl">
                    <a:srgbClr val="000000">
                      <a:alpha val="43137"/>
                    </a:srgbClr>
                  </a:outerShdw>
                </a:effectLst>
              </a:rPr>
              <a:t>This chapter explains the problems with the current system that led us to create a website that addresses these issues, as well as the objectives of the new system and the methodology that will be used</a:t>
            </a:r>
            <a:r>
              <a:rPr lang="en-US" sz="2800" dirty="0"/>
              <a:t>.</a:t>
            </a:r>
          </a:p>
        </p:txBody>
      </p:sp>
    </p:spTree>
    <p:extLst>
      <p:ext uri="{BB962C8B-B14F-4D97-AF65-F5344CB8AC3E}">
        <p14:creationId xmlns:p14="http://schemas.microsoft.com/office/powerpoint/2010/main" val="1968254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 xmlns:a16="http://schemas.microsoft.com/office/drawing/2014/main" id="{4608E264-926B-434A-8D58-87ACA185D82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 xmlns:a16="http://schemas.microsoft.com/office/drawing/2014/main" id="{13E248DB-0082-4CFD-8B0F-D9D3B6EB18C4}"/>
              </a:ext>
            </a:extLst>
          </p:cNvPr>
          <p:cNvSpPr txBox="1"/>
          <p:nvPr/>
        </p:nvSpPr>
        <p:spPr>
          <a:xfrm>
            <a:off x="5651644" y="158240"/>
            <a:ext cx="5844759" cy="970450"/>
          </a:xfrm>
          <a:prstGeom prst="rect">
            <a:avLst/>
          </a:prstGeom>
        </p:spPr>
        <p:txBody>
          <a:bodyPr vert="horz" lIns="91440" tIns="45720" rIns="91440" bIns="45720" rtlCol="0" anchor="ctr">
            <a:normAutofit/>
          </a:bodyPr>
          <a:lstStyle/>
          <a:p>
            <a:pPr algn="ctr" defTabSz="457200">
              <a:spcBef>
                <a:spcPct val="0"/>
              </a:spcBef>
              <a:spcAft>
                <a:spcPts val="600"/>
              </a:spcAft>
            </a:pPr>
            <a:r>
              <a:rPr lang="en-US" sz="5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Related Work</a:t>
            </a:r>
          </a:p>
        </p:txBody>
      </p:sp>
      <p:pic>
        <p:nvPicPr>
          <p:cNvPr id="75" name="Picture 74">
            <a:extLst>
              <a:ext uri="{FF2B5EF4-FFF2-40B4-BE49-F238E27FC236}">
                <a16:creationId xmlns="" xmlns:a16="http://schemas.microsoft.com/office/drawing/2014/main" id="{E67A036B-F109-477D-A092-D947533E27E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sp>
        <p:nvSpPr>
          <p:cNvPr id="3" name="TextBox 2">
            <a:extLst>
              <a:ext uri="{FF2B5EF4-FFF2-40B4-BE49-F238E27FC236}">
                <a16:creationId xmlns="" xmlns:a16="http://schemas.microsoft.com/office/drawing/2014/main" id="{07DE49FF-A9A6-4EE8-BFD4-492B74577B5E}"/>
              </a:ext>
            </a:extLst>
          </p:cNvPr>
          <p:cNvSpPr txBox="1"/>
          <p:nvPr/>
        </p:nvSpPr>
        <p:spPr>
          <a:xfrm>
            <a:off x="5279472" y="2286001"/>
            <a:ext cx="6493428" cy="3866048"/>
          </a:xfrm>
          <a:prstGeom prst="rect">
            <a:avLst/>
          </a:prstGeom>
        </p:spPr>
        <p:txBody>
          <a:bodyPr vert="horz" lIns="91440" tIns="45720" rIns="91440" bIns="45720" rtlCol="0" anchor="ctr">
            <a:noAutofit/>
          </a:bodyPr>
          <a:lstStyle/>
          <a:p>
            <a:pPr defTabSz="457200">
              <a:lnSpc>
                <a:spcPct val="90000"/>
              </a:lnSpc>
              <a:spcBef>
                <a:spcPct val="20000"/>
              </a:spcBef>
              <a:spcAft>
                <a:spcPts val="600"/>
              </a:spcAft>
              <a:buClr>
                <a:schemeClr val="tx2"/>
              </a:buClr>
              <a:buSzPct val="70000"/>
            </a:pPr>
            <a:r>
              <a:rPr lang="en-US"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1. </a:t>
            </a:r>
            <a:r>
              <a:rPr lang="en-US" sz="2000" b="1" dirty="0" err="1"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Loyverse</a:t>
            </a:r>
            <a:r>
              <a:rPr lang="en-US" sz="2000" b="1" dirty="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 Customer Display app</a:t>
            </a: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endParaRPr>
          </a:p>
          <a:p>
            <a:r>
              <a:rPr lang="en-US" sz="2000" dirty="0"/>
              <a:t>This application can issue electronic receipts, apply discounts, issue refunds, continue to record sales even when offline, connect a receipt printer, barcode scanner, cash drawer, and accept any payment method you want. Select one of our integrated payment providers, available in more than 30 countries. Integrated payments saves time, ensures better accuracy, and reduces errors Your preferred merchant service provider can be used for non-integrated payments</a:t>
            </a:r>
          </a:p>
          <a:p>
            <a:r>
              <a:rPr lang="en-US" sz="2000" dirty="0"/>
              <a:t>In terms of inventory management, inventory does not run out. Track real-time inventory levels Receive automatic low stock alerts Send orders to suppliers Track inventory receipts Transfer inventory between your stores Print barcode labels</a:t>
            </a:r>
            <a:r>
              <a:rPr lang="ar-SA" sz="2000" b="1" dirty="0"/>
              <a:t>.</a:t>
            </a:r>
            <a:endParaRPr lang="en-US" sz="2000" dirty="0"/>
          </a:p>
          <a:p>
            <a:pPr defTabSz="457200">
              <a:lnSpc>
                <a:spcPct val="90000"/>
              </a:lnSpc>
              <a:spcBef>
                <a:spcPct val="20000"/>
              </a:spcBef>
              <a:spcAft>
                <a:spcPts val="600"/>
              </a:spcAft>
              <a:buClr>
                <a:schemeClr val="tx2"/>
              </a:buClr>
              <a:buSzPct val="70000"/>
              <a:buFont typeface="Wingdings 2" charset="2"/>
            </a:pP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976" y="388189"/>
            <a:ext cx="4701396" cy="5270739"/>
          </a:xfrm>
          <a:prstGeom prst="rect">
            <a:avLst/>
          </a:prstGeom>
        </p:spPr>
      </p:pic>
    </p:spTree>
    <p:extLst>
      <p:ext uri="{BB962C8B-B14F-4D97-AF65-F5344CB8AC3E}">
        <p14:creationId xmlns:p14="http://schemas.microsoft.com/office/powerpoint/2010/main" val="2062540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 xmlns:a16="http://schemas.microsoft.com/office/drawing/2014/main" id="{4608E264-926B-434A-8D58-87ACA185D82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 xmlns:a16="http://schemas.microsoft.com/office/drawing/2014/main" id="{13E248DB-0082-4CFD-8B0F-D9D3B6EB18C4}"/>
              </a:ext>
            </a:extLst>
          </p:cNvPr>
          <p:cNvSpPr txBox="1"/>
          <p:nvPr/>
        </p:nvSpPr>
        <p:spPr>
          <a:xfrm>
            <a:off x="5651644" y="158240"/>
            <a:ext cx="5844759" cy="970450"/>
          </a:xfrm>
          <a:prstGeom prst="rect">
            <a:avLst/>
          </a:prstGeom>
        </p:spPr>
        <p:txBody>
          <a:bodyPr vert="horz" lIns="91440" tIns="45720" rIns="91440" bIns="45720" rtlCol="0" anchor="ctr">
            <a:normAutofit/>
          </a:bodyPr>
          <a:lstStyle/>
          <a:p>
            <a:pPr algn="ctr" defTabSz="457200">
              <a:spcBef>
                <a:spcPct val="0"/>
              </a:spcBef>
              <a:spcAft>
                <a:spcPts val="600"/>
              </a:spcAft>
            </a:pPr>
            <a:r>
              <a:rPr lang="en-US" sz="5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Related Work</a:t>
            </a:r>
          </a:p>
        </p:txBody>
      </p:sp>
      <p:pic>
        <p:nvPicPr>
          <p:cNvPr id="75" name="Picture 74">
            <a:extLst>
              <a:ext uri="{FF2B5EF4-FFF2-40B4-BE49-F238E27FC236}">
                <a16:creationId xmlns="" xmlns:a16="http://schemas.microsoft.com/office/drawing/2014/main" id="{E67A036B-F109-477D-A092-D947533E27E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sp>
        <p:nvSpPr>
          <p:cNvPr id="3" name="TextBox 2">
            <a:extLst>
              <a:ext uri="{FF2B5EF4-FFF2-40B4-BE49-F238E27FC236}">
                <a16:creationId xmlns="" xmlns:a16="http://schemas.microsoft.com/office/drawing/2014/main" id="{07DE49FF-A9A6-4EE8-BFD4-492B74577B5E}"/>
              </a:ext>
            </a:extLst>
          </p:cNvPr>
          <p:cNvSpPr txBox="1"/>
          <p:nvPr/>
        </p:nvSpPr>
        <p:spPr>
          <a:xfrm>
            <a:off x="5408868" y="1621767"/>
            <a:ext cx="6493428" cy="3866048"/>
          </a:xfrm>
          <a:prstGeom prst="rect">
            <a:avLst/>
          </a:prstGeom>
        </p:spPr>
        <p:txBody>
          <a:bodyPr vert="horz" lIns="91440" tIns="45720" rIns="91440" bIns="45720" rtlCol="0" anchor="ctr">
            <a:noAutofit/>
          </a:bodyPr>
          <a:lstStyle/>
          <a:p>
            <a:pPr defTabSz="457200">
              <a:lnSpc>
                <a:spcPct val="90000"/>
              </a:lnSpc>
              <a:spcBef>
                <a:spcPct val="20000"/>
              </a:spcBef>
              <a:spcAft>
                <a:spcPts val="600"/>
              </a:spcAft>
              <a:buClr>
                <a:schemeClr val="tx2"/>
              </a:buClr>
              <a:buSzPct val="70000"/>
            </a:pPr>
            <a:r>
              <a:rPr lang="en-US"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2. </a:t>
            </a:r>
            <a:r>
              <a:rPr lang="en-US" sz="2000" b="1" dirty="0" err="1"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Shopify</a:t>
            </a: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endParaRPr>
          </a:p>
          <a:p>
            <a:r>
              <a:rPr lang="en-US" sz="2000" dirty="0"/>
              <a:t>Powerful POS software Turn any mobile device into a powerful point of sale. You can download the </a:t>
            </a:r>
            <a:r>
              <a:rPr lang="en-US" sz="2000" dirty="0" err="1"/>
              <a:t>Shopify</a:t>
            </a:r>
            <a:r>
              <a:rPr lang="en-US" sz="2000" dirty="0"/>
              <a:t> Retail POS app on to any Android or </a:t>
            </a:r>
            <a:r>
              <a:rPr lang="en-US" sz="2000" dirty="0" err="1"/>
              <a:t>iOS</a:t>
            </a:r>
            <a:r>
              <a:rPr lang="en-US" sz="2000" dirty="0"/>
              <a:t> smartphone or tablet. Customizable POS terminal</a:t>
            </a:r>
            <a:endParaRPr lang="en-US" sz="2000" i="1" dirty="0"/>
          </a:p>
          <a:p>
            <a:r>
              <a:rPr lang="en-US" sz="2000" dirty="0"/>
              <a:t>Personalize your POS system to your business. Keep your most-used apps, discounts, and products at your fingertips so you can fly through </a:t>
            </a:r>
            <a:r>
              <a:rPr lang="en-US" sz="2000" dirty="0" err="1"/>
              <a:t>checkout.Fully</a:t>
            </a:r>
            <a:r>
              <a:rPr lang="en-US" sz="2000" dirty="0"/>
              <a:t> integrated hardware</a:t>
            </a:r>
            <a:endParaRPr lang="en-US" sz="2000" i="1" dirty="0"/>
          </a:p>
          <a:p>
            <a:r>
              <a:rPr lang="en-US" sz="2000" i="1" dirty="0"/>
              <a:t>Get the perfect POS setup, whether you’re a pop up shop or a retail store. </a:t>
            </a:r>
            <a:r>
              <a:rPr lang="en-US" sz="2000" i="1" dirty="0" err="1"/>
              <a:t>Shopify</a:t>
            </a:r>
            <a:r>
              <a:rPr lang="en-US" sz="2000" i="1" dirty="0"/>
              <a:t> POS connects seamlessly with </a:t>
            </a:r>
            <a:r>
              <a:rPr lang="en-US" sz="2000" i="1" dirty="0" err="1"/>
              <a:t>Shopify</a:t>
            </a:r>
            <a:r>
              <a:rPr lang="en-US" sz="2000" i="1" dirty="0"/>
              <a:t> card readers and compatible hardware accessories</a:t>
            </a: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7802"/>
            <a:ext cx="5326842" cy="5242429"/>
          </a:xfrm>
          <a:prstGeom prst="rect">
            <a:avLst/>
          </a:prstGeom>
        </p:spPr>
      </p:pic>
    </p:spTree>
    <p:extLst>
      <p:ext uri="{BB962C8B-B14F-4D97-AF65-F5344CB8AC3E}">
        <p14:creationId xmlns:p14="http://schemas.microsoft.com/office/powerpoint/2010/main" val="3230825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Glasses on top of a book">
            <a:extLst>
              <a:ext uri="{FF2B5EF4-FFF2-40B4-BE49-F238E27FC236}">
                <a16:creationId xmlns="" xmlns:a16="http://schemas.microsoft.com/office/drawing/2014/main" id="{8770EDE3-C160-4B5A-9246-57F84489788B}"/>
              </a:ext>
            </a:extLst>
          </p:cNvPr>
          <p:cNvPicPr>
            <a:picLocks noChangeAspect="1"/>
          </p:cNvPicPr>
          <p:nvPr/>
        </p:nvPicPr>
        <p:blipFill rotWithShape="1">
          <a:blip r:embed="rId2">
            <a:alphaModFix amt="25000"/>
            <a:extLst>
              <a:ext uri="{BEBA8EAE-BF5A-486C-A8C5-ECC9F3942E4B}">
                <a14:imgProps xmlns:a14="http://schemas.microsoft.com/office/drawing/2010/main">
                  <a14:imgLayer r:embed="rId3">
                    <a14:imgEffect>
                      <a14:brightnessContrast bright="-40000"/>
                    </a14:imgEffect>
                  </a14:imgLayer>
                </a14:imgProps>
              </a:ext>
            </a:extLst>
          </a:blip>
          <a:srcRect t="13324" b="1770"/>
          <a:stretch/>
        </p:blipFill>
        <p:spPr>
          <a:xfrm>
            <a:off x="20" y="10"/>
            <a:ext cx="12191980" cy="6857990"/>
          </a:xfrm>
          <a:prstGeom prst="rect">
            <a:avLst/>
          </a:prstGeom>
        </p:spPr>
      </p:pic>
      <p:sp>
        <p:nvSpPr>
          <p:cNvPr id="2" name="TextBox 1">
            <a:extLst>
              <a:ext uri="{FF2B5EF4-FFF2-40B4-BE49-F238E27FC236}">
                <a16:creationId xmlns="" xmlns:a16="http://schemas.microsoft.com/office/drawing/2014/main" id="{30E49E77-CCBB-4471-B7DB-12E5FB4D486F}"/>
              </a:ext>
            </a:extLst>
          </p:cNvPr>
          <p:cNvSpPr txBox="1"/>
          <p:nvPr/>
        </p:nvSpPr>
        <p:spPr>
          <a:xfrm>
            <a:off x="913795" y="609600"/>
            <a:ext cx="10353762" cy="1257300"/>
          </a:xfrm>
          <a:prstGeom prst="rect">
            <a:avLst/>
          </a:prstGeom>
        </p:spPr>
        <p:txBody>
          <a:bodyPr vert="horz" lIns="91440" tIns="45720" rIns="91440" bIns="45720" rtlCol="0" anchor="ctr">
            <a:normAutofit/>
          </a:bodyPr>
          <a:lstStyle/>
          <a:p>
            <a:pPr algn="ctr" defTabSz="457200">
              <a:spcBef>
                <a:spcPct val="0"/>
              </a:spcBef>
              <a:spcAft>
                <a:spcPts val="600"/>
              </a:spcAft>
            </a:pPr>
            <a:r>
              <a:rPr lang="en-US" sz="5000" dirty="0">
                <a:ln>
                  <a:solidFill>
                    <a:schemeClr val="bg1">
                      <a:lumMod val="75000"/>
                      <a:lumOff val="25000"/>
                      <a:alpha val="10000"/>
                    </a:schemeClr>
                  </a:solidFill>
                </a:ln>
                <a:solidFill>
                  <a:schemeClr val="accent1">
                    <a:lumMod val="20000"/>
                    <a:lumOff val="80000"/>
                  </a:schemeClr>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t>Problem</a:t>
            </a:r>
            <a:r>
              <a:rPr lang="en-US" sz="5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t> Statement</a:t>
            </a:r>
          </a:p>
        </p:txBody>
      </p:sp>
      <p:sp>
        <p:nvSpPr>
          <p:cNvPr id="6" name="TextBox 5">
            <a:extLst>
              <a:ext uri="{FF2B5EF4-FFF2-40B4-BE49-F238E27FC236}">
                <a16:creationId xmlns="" xmlns:a16="http://schemas.microsoft.com/office/drawing/2014/main" id="{B7B90352-2931-4150-878B-98A8973CE6B4}"/>
              </a:ext>
            </a:extLst>
          </p:cNvPr>
          <p:cNvSpPr txBox="1"/>
          <p:nvPr/>
        </p:nvSpPr>
        <p:spPr>
          <a:xfrm>
            <a:off x="913795" y="2076450"/>
            <a:ext cx="10353762" cy="3714749"/>
          </a:xfrm>
          <a:prstGeom prst="rect">
            <a:avLst/>
          </a:prstGeom>
        </p:spPr>
        <p:txBody>
          <a:bodyPr vert="horz" lIns="91440" tIns="45720" rIns="91440" bIns="45720" rtlCol="0" anchor="ctr">
            <a:normAutofit/>
          </a:bodyPr>
          <a:lstStyle/>
          <a:p>
            <a:r>
              <a:rPr lang="en-US" sz="2800" i="1" dirty="0"/>
              <a:t>Due to the ineffectiveness of the manual system in counting sales, to reduce the error rate, and to avoid problems in counting the quantities available in the store, the manual system was dispensed with and replaced with modern electronic systems.</a:t>
            </a:r>
          </a:p>
        </p:txBody>
      </p:sp>
    </p:spTree>
    <p:extLst>
      <p:ext uri="{BB962C8B-B14F-4D97-AF65-F5344CB8AC3E}">
        <p14:creationId xmlns:p14="http://schemas.microsoft.com/office/powerpoint/2010/main" val="1635718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3F766A06-8853-45BE-AB4A-9DD0177695E7}"/>
              </a:ext>
            </a:extLst>
          </p:cNvPr>
          <p:cNvSpPr txBox="1"/>
          <p:nvPr/>
        </p:nvSpPr>
        <p:spPr>
          <a:xfrm>
            <a:off x="3180983" y="385857"/>
            <a:ext cx="5830033" cy="861774"/>
          </a:xfrm>
          <a:prstGeom prst="rect">
            <a:avLst/>
          </a:prstGeom>
          <a:noFill/>
        </p:spPr>
        <p:txBody>
          <a:bodyPr wrap="square">
            <a:spAutoFit/>
          </a:bodyPr>
          <a:lstStyle/>
          <a:p>
            <a:r>
              <a:rPr lang="en-US" sz="5000" dirty="0">
                <a:effectLst/>
                <a:latin typeface="Times New Roman" panose="02020603050405020304" pitchFamily="18" charset="0"/>
                <a:ea typeface="Times New Roman" panose="02020603050405020304" pitchFamily="18" charset="0"/>
              </a:rPr>
              <a:t>Methodology Process</a:t>
            </a:r>
            <a:endParaRPr lang="en-US" sz="5000" dirty="0"/>
          </a:p>
        </p:txBody>
      </p:sp>
      <p:sp>
        <p:nvSpPr>
          <p:cNvPr id="36" name="TextBox 35">
            <a:extLst>
              <a:ext uri="{FF2B5EF4-FFF2-40B4-BE49-F238E27FC236}">
                <a16:creationId xmlns="" xmlns:a16="http://schemas.microsoft.com/office/drawing/2014/main" id="{6B46208E-9C22-42B3-895B-64F5735EDD9D}"/>
              </a:ext>
            </a:extLst>
          </p:cNvPr>
          <p:cNvSpPr txBox="1"/>
          <p:nvPr/>
        </p:nvSpPr>
        <p:spPr>
          <a:xfrm>
            <a:off x="4043178" y="5418872"/>
            <a:ext cx="4105642" cy="707886"/>
          </a:xfrm>
          <a:prstGeom prst="rect">
            <a:avLst/>
          </a:prstGeom>
          <a:noFill/>
        </p:spPr>
        <p:txBody>
          <a:bodyPr wrap="square">
            <a:spAutoFit/>
          </a:bodyPr>
          <a:lstStyle/>
          <a:p>
            <a:r>
              <a:rPr lang="en-US" sz="4000" dirty="0">
                <a:latin typeface="Times New Roman" panose="02020603050405020304" pitchFamily="18" charset="0"/>
              </a:rPr>
              <a:t>Incremental Model</a:t>
            </a:r>
            <a:endParaRPr lang="en-US" sz="4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2612" y="1757362"/>
            <a:ext cx="8486775" cy="3343275"/>
          </a:xfrm>
          <a:prstGeom prst="rect">
            <a:avLst/>
          </a:prstGeom>
        </p:spPr>
      </p:pic>
    </p:spTree>
    <p:extLst>
      <p:ext uri="{BB962C8B-B14F-4D97-AF65-F5344CB8AC3E}">
        <p14:creationId xmlns:p14="http://schemas.microsoft.com/office/powerpoint/2010/main" val="1508934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 xmlns:a16="http://schemas.microsoft.com/office/drawing/2014/main" id="{C87E8328-DEA5-4240-86CF-4FED65261FA8}"/>
              </a:ext>
            </a:extLst>
          </p:cNvPr>
          <p:cNvSpPr txBox="1"/>
          <p:nvPr/>
        </p:nvSpPr>
        <p:spPr>
          <a:xfrm>
            <a:off x="280620" y="484554"/>
            <a:ext cx="3861533" cy="861774"/>
          </a:xfrm>
          <a:prstGeom prst="rect">
            <a:avLst/>
          </a:prstGeom>
          <a:noFill/>
        </p:spPr>
        <p:txBody>
          <a:bodyPr wrap="square" rtlCol="0">
            <a:spAutoFit/>
          </a:bodyPr>
          <a:lstStyle/>
          <a:p>
            <a:r>
              <a:rPr lang="en-US" sz="5000" dirty="0">
                <a:latin typeface="Times New Roman" panose="02020603050405020304" pitchFamily="18" charset="0"/>
                <a:cs typeface="Times New Roman" panose="02020603050405020304" pitchFamily="18" charset="0"/>
              </a:rPr>
              <a:t>Design Model</a:t>
            </a:r>
          </a:p>
        </p:txBody>
      </p:sp>
      <p:sp>
        <p:nvSpPr>
          <p:cNvPr id="38" name="TextBox 37">
            <a:extLst>
              <a:ext uri="{FF2B5EF4-FFF2-40B4-BE49-F238E27FC236}">
                <a16:creationId xmlns="" xmlns:a16="http://schemas.microsoft.com/office/drawing/2014/main" id="{546DC7C5-CD00-4343-9310-61B50ACE481C}"/>
              </a:ext>
            </a:extLst>
          </p:cNvPr>
          <p:cNvSpPr txBox="1"/>
          <p:nvPr/>
        </p:nvSpPr>
        <p:spPr>
          <a:xfrm>
            <a:off x="280620" y="1346328"/>
            <a:ext cx="3705226" cy="707886"/>
          </a:xfrm>
          <a:prstGeom prst="rect">
            <a:avLst/>
          </a:prstGeom>
          <a:noFill/>
        </p:spPr>
        <p:txBody>
          <a:bodyPr wrap="square">
            <a:spAutoFit/>
          </a:bodyPr>
          <a:lstStyle/>
          <a:p>
            <a:r>
              <a:rPr lang="en-US" sz="4000" dirty="0">
                <a:effectLst/>
                <a:latin typeface="Times New Roman" panose="02020603050405020304" pitchFamily="18" charset="0"/>
                <a:ea typeface="Times New Roman" panose="02020603050405020304" pitchFamily="18" charset="0"/>
              </a:rPr>
              <a:t>Context </a:t>
            </a:r>
            <a:r>
              <a:rPr lang="en-US" sz="4000" dirty="0">
                <a:latin typeface="Times New Roman" panose="02020603050405020304" pitchFamily="18" charset="0"/>
                <a:ea typeface="Times New Roman" panose="02020603050405020304" pitchFamily="18" charset="0"/>
              </a:rPr>
              <a:t>D</a:t>
            </a:r>
            <a:r>
              <a:rPr lang="en-US" sz="4000" dirty="0">
                <a:effectLst/>
                <a:latin typeface="Times New Roman" panose="02020603050405020304" pitchFamily="18" charset="0"/>
                <a:ea typeface="Times New Roman" panose="02020603050405020304" pitchFamily="18" charset="0"/>
              </a:rPr>
              <a:t>iagram</a:t>
            </a:r>
            <a:endParaRPr lang="en-US" sz="4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626" y="2295668"/>
            <a:ext cx="6423976" cy="4105133"/>
          </a:xfrm>
          <a:prstGeom prst="rect">
            <a:avLst/>
          </a:prstGeom>
        </p:spPr>
      </p:pic>
    </p:spTree>
    <p:extLst>
      <p:ext uri="{BB962C8B-B14F-4D97-AF65-F5344CB8AC3E}">
        <p14:creationId xmlns:p14="http://schemas.microsoft.com/office/powerpoint/2010/main" val="396648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 xmlns:a16="http://schemas.microsoft.com/office/drawing/2014/main" id="{C87E8328-DEA5-4240-86CF-4FED65261FA8}"/>
              </a:ext>
            </a:extLst>
          </p:cNvPr>
          <p:cNvSpPr txBox="1"/>
          <p:nvPr/>
        </p:nvSpPr>
        <p:spPr>
          <a:xfrm>
            <a:off x="280620" y="484554"/>
            <a:ext cx="3861533" cy="861774"/>
          </a:xfrm>
          <a:prstGeom prst="rect">
            <a:avLst/>
          </a:prstGeom>
          <a:noFill/>
        </p:spPr>
        <p:txBody>
          <a:bodyPr wrap="square" rtlCol="0">
            <a:spAutoFit/>
          </a:bodyPr>
          <a:lstStyle/>
          <a:p>
            <a:r>
              <a:rPr lang="en-US" sz="5000" dirty="0">
                <a:latin typeface="Times New Roman" panose="02020603050405020304" pitchFamily="18" charset="0"/>
                <a:cs typeface="Times New Roman" panose="02020603050405020304" pitchFamily="18" charset="0"/>
              </a:rPr>
              <a:t>Design Model</a:t>
            </a:r>
          </a:p>
        </p:txBody>
      </p:sp>
      <p:sp>
        <p:nvSpPr>
          <p:cNvPr id="38" name="TextBox 37">
            <a:extLst>
              <a:ext uri="{FF2B5EF4-FFF2-40B4-BE49-F238E27FC236}">
                <a16:creationId xmlns="" xmlns:a16="http://schemas.microsoft.com/office/drawing/2014/main" id="{546DC7C5-CD00-4343-9310-61B50ACE481C}"/>
              </a:ext>
            </a:extLst>
          </p:cNvPr>
          <p:cNvSpPr txBox="1"/>
          <p:nvPr/>
        </p:nvSpPr>
        <p:spPr>
          <a:xfrm>
            <a:off x="280620" y="1346328"/>
            <a:ext cx="4064000" cy="707886"/>
          </a:xfrm>
          <a:prstGeom prst="rect">
            <a:avLst/>
          </a:prstGeom>
          <a:noFill/>
        </p:spPr>
        <p:txBody>
          <a:bodyPr wrap="square">
            <a:spAutoFit/>
          </a:bodyPr>
          <a:lstStyle/>
          <a:p>
            <a:r>
              <a:rPr lang="en-US" sz="4000" dirty="0">
                <a:effectLst/>
                <a:latin typeface="Times New Roman" panose="02020603050405020304" pitchFamily="18" charset="0"/>
                <a:ea typeface="Times New Roman" panose="02020603050405020304" pitchFamily="18" charset="0"/>
              </a:rPr>
              <a:t>Use Case Diagram</a:t>
            </a:r>
            <a:endParaRPr lang="en-US" sz="4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358" y="250165"/>
            <a:ext cx="5771072" cy="6055743"/>
          </a:xfrm>
          <a:prstGeom prst="rect">
            <a:avLst/>
          </a:prstGeom>
        </p:spPr>
      </p:pic>
    </p:spTree>
    <p:extLst>
      <p:ext uri="{BB962C8B-B14F-4D97-AF65-F5344CB8AC3E}">
        <p14:creationId xmlns:p14="http://schemas.microsoft.com/office/powerpoint/2010/main" val="42672550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2C4C00F4-06E9-43E3-AD97-88A857CEFA82}">
  <ds:schemaRefs>
    <ds:schemaRef ds:uri="http://purl.org/dc/dcmitype/"/>
    <ds:schemaRef ds:uri="http://purl.org/dc/terms/"/>
    <ds:schemaRef ds:uri="16c05727-aa75-4e4a-9b5f-8a80a1165891"/>
    <ds:schemaRef ds:uri="http://schemas.openxmlformats.org/package/2006/metadata/core-properties"/>
    <ds:schemaRef ds:uri="http://purl.org/dc/elements/1.1/"/>
    <ds:schemaRef ds:uri="http://schemas.microsoft.com/office/2006/metadata/properties"/>
    <ds:schemaRef ds:uri="http://schemas.microsoft.com/office/2006/documentManagement/types"/>
    <ds:schemaRef ds:uri="http://schemas.microsoft.com/office/infopath/2007/PartnerControl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342</TotalTime>
  <Words>372</Words>
  <Application>Microsoft Office PowerPoint</Application>
  <PresentationFormat>Widescreen</PresentationFormat>
  <Paragraphs>45</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Goudy Old Style</vt:lpstr>
      <vt:lpstr>Times New Roman</vt:lpstr>
      <vt:lpstr>Trebuchet MS</vt:lpstr>
      <vt:lpstr>Wingdings 2</vt:lpstr>
      <vt:lpstr>SlateVTI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hasan</dc:creator>
  <cp:lastModifiedBy>Dell</cp:lastModifiedBy>
  <cp:revision>21</cp:revision>
  <dcterms:created xsi:type="dcterms:W3CDTF">2022-01-24T21:17:29Z</dcterms:created>
  <dcterms:modified xsi:type="dcterms:W3CDTF">2023-01-10T13:24:28Z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